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Source Code Pro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Italic.fntdata"/><Relationship Id="rId14" Type="http://schemas.openxmlformats.org/officeDocument/2006/relationships/font" Target="fonts/SourceCodePro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8b054045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8b054045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8b0540454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8b0540454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8b0540454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8b0540454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8b0540454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8b0540454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8b0540454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8b0540454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b05404548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8b0540454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7: Market Analysis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Overview of Competing and </a:t>
            </a:r>
            <a:r>
              <a:rPr lang="en" sz="3500"/>
              <a:t>Complementary</a:t>
            </a:r>
            <a:r>
              <a:rPr lang="en" sz="3500"/>
              <a:t> Texts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guide this section of the proposal: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Arial"/>
                <a:ea typeface="Arial"/>
                <a:cs typeface="Arial"/>
                <a:sym typeface="Arial"/>
              </a:rPr>
              <a:t>What books are your primary audience reading, talking about, and buying?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latin typeface="Arial"/>
                <a:ea typeface="Arial"/>
                <a:cs typeface="Arial"/>
                <a:sym typeface="Arial"/>
              </a:rPr>
              <a:t>What books explore the same issues as your book?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latin typeface="Arial"/>
                <a:ea typeface="Arial"/>
                <a:cs typeface="Arial"/>
                <a:sym typeface="Arial"/>
              </a:rPr>
              <a:t>How does your book differ or build upon the ideas in these texts?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100">
                <a:latin typeface="Arial"/>
                <a:ea typeface="Arial"/>
                <a:cs typeface="Arial"/>
                <a:sym typeface="Arial"/>
              </a:rPr>
              <a:t>NO EDITORIALIZING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0" y="690975"/>
            <a:ext cx="91440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Telling student borrowing’s complicated history by</a:t>
            </a:r>
            <a:r>
              <a:rPr lang="en"/>
              <a:t> focusing on the people involved has already started to captivate journalists and audiences in the US and around the world </a:t>
            </a:r>
            <a:r>
              <a:rPr lang="en">
                <a:solidFill>
                  <a:srgbClr val="FF0000"/>
                </a:solidFill>
              </a:rPr>
              <a:t>because </a:t>
            </a:r>
            <a:r>
              <a:rPr i="1" lang="en">
                <a:solidFill>
                  <a:srgbClr val="FF0000"/>
                </a:solidFill>
              </a:rPr>
              <a:t>Indentured Student</a:t>
            </a:r>
            <a:r>
              <a:rPr lang="en">
                <a:solidFill>
                  <a:srgbClr val="FF0000"/>
                </a:solidFill>
              </a:rPr>
              <a:t>’s competition has neglected lending’s history.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Most popular accounts</a:t>
            </a:r>
            <a:r>
              <a:rPr lang="en"/>
              <a:t>, </a:t>
            </a:r>
            <a:r>
              <a:rPr lang="en">
                <a:solidFill>
                  <a:srgbClr val="9900FF"/>
                </a:solidFill>
              </a:rPr>
              <a:t>such as</a:t>
            </a:r>
            <a:r>
              <a:rPr lang="en"/>
              <a:t> Susan Mettler’s 2014 </a:t>
            </a:r>
            <a:r>
              <a:rPr i="1" lang="en"/>
              <a:t>Degrees of Inequality: How the Politics of Higher Education Sabotaged the American Dream</a:t>
            </a:r>
            <a:r>
              <a:rPr lang="en"/>
              <a:t>, and social-science studies, including Sara Goldrick-Rab’s 2016 </a:t>
            </a:r>
            <a:r>
              <a:rPr i="1" lang="en"/>
              <a:t>Paying the Price: College Costs, Financial Aid, and the Betrayal of the American Dream</a:t>
            </a:r>
            <a:r>
              <a:rPr lang="en"/>
              <a:t>, </a:t>
            </a:r>
            <a:r>
              <a:rPr lang="en">
                <a:solidFill>
                  <a:srgbClr val="9900FF"/>
                </a:solidFill>
              </a:rPr>
              <a:t>start in the 1990s.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 few political scientists and economists have</a:t>
            </a:r>
            <a:r>
              <a:rPr lang="en"/>
              <a:t> charted how this financial industry has rapidly grown since the 1980s, when the for-profit, online degree programs that depend on student financial aid mushroomed in size.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Historians have studied </a:t>
            </a:r>
            <a:r>
              <a:rPr lang="en"/>
              <a:t>federal education policy and American higher education’s past </a:t>
            </a:r>
            <a:r>
              <a:rPr lang="en">
                <a:solidFill>
                  <a:srgbClr val="9900FF"/>
                </a:solidFill>
              </a:rPr>
              <a:t>more fully but </a:t>
            </a:r>
            <a:r>
              <a:rPr lang="en"/>
              <a:t>their books, </a:t>
            </a:r>
            <a:r>
              <a:rPr lang="en">
                <a:solidFill>
                  <a:srgbClr val="9900FF"/>
                </a:solidFill>
              </a:rPr>
              <a:t>including</a:t>
            </a:r>
            <a:r>
              <a:rPr lang="en"/>
              <a:t> all of noted expert Roger Geiger’s work as well as Christopher Loss’s 2012 </a:t>
            </a:r>
            <a:r>
              <a:rPr i="1" lang="en"/>
              <a:t>Between Citizens and the State: The Politics of American Higher Education in the Twentieth Century,</a:t>
            </a:r>
            <a:r>
              <a:rPr lang="en"/>
              <a:t> </a:t>
            </a:r>
            <a:r>
              <a:rPr lang="en">
                <a:solidFill>
                  <a:srgbClr val="9900FF"/>
                </a:solidFill>
              </a:rPr>
              <a:t>have rarely been written for popular audiences.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0" y="59650"/>
            <a:ext cx="9144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From Elizabeth Tandy Shermer’s proposal for </a:t>
            </a:r>
            <a:r>
              <a:rPr b="1" i="1" lang="en" sz="1500"/>
              <a:t>Indentured Students: Federal Financial Aid and the Birth of the Student Loan Industry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>
            <a:off x="0" y="653725"/>
            <a:ext cx="9144000" cy="4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9900FF"/>
                </a:solidFill>
              </a:rPr>
              <a:t>Histories of American higher education have also tended to</a:t>
            </a:r>
            <a:r>
              <a:rPr lang="en" sz="1600"/>
              <a:t> look more at how individual legislation (such as the GI Bill, National Defense Education Act, or Higher Education Act) were passed </a:t>
            </a:r>
            <a:r>
              <a:rPr lang="en" sz="1600">
                <a:solidFill>
                  <a:srgbClr val="9900FF"/>
                </a:solidFill>
              </a:rPr>
              <a:t>but not linked those laws to the loan industry or student debt</a:t>
            </a:r>
            <a:r>
              <a:rPr lang="en" sz="1600"/>
              <a:t>. </a:t>
            </a:r>
            <a:r>
              <a:rPr lang="en" sz="1600">
                <a:solidFill>
                  <a:srgbClr val="9900FF"/>
                </a:solidFill>
              </a:rPr>
              <a:t>That scholarship includes</a:t>
            </a:r>
            <a:r>
              <a:rPr lang="en" sz="1600"/>
              <a:t> Mettler’s 2005 </a:t>
            </a:r>
            <a:r>
              <a:rPr i="1" lang="en" sz="1600"/>
              <a:t>Soldiers to Citizens: The G.I. Bill and the Making of the Great Generation</a:t>
            </a:r>
            <a:r>
              <a:rPr lang="en" sz="1600"/>
              <a:t>, Wayne Urban’s 2010 </a:t>
            </a:r>
            <a:r>
              <a:rPr i="1" lang="en" sz="1600"/>
              <a:t>More Than Science and Sputnik: The National Defense Education Act of 1958</a:t>
            </a:r>
            <a:r>
              <a:rPr lang="en" sz="1600"/>
              <a:t>, and Hugh Davis Graham’s 1984 </a:t>
            </a:r>
            <a:r>
              <a:rPr i="1" lang="en" sz="1600"/>
              <a:t>The Uncertain Triumph: Federal Education Policy in the Kennedy and Johnson Years</a:t>
            </a:r>
            <a:r>
              <a:rPr lang="en" sz="1600"/>
              <a:t>. </a:t>
            </a:r>
            <a:r>
              <a:rPr lang="en" sz="1600">
                <a:solidFill>
                  <a:srgbClr val="9900FF"/>
                </a:solidFill>
              </a:rPr>
              <a:t>Only a few books, notably </a:t>
            </a:r>
            <a:r>
              <a:rPr lang="en" sz="1600"/>
              <a:t>Lawrence Gladieux and Thomas Wolanin’s 1976 </a:t>
            </a:r>
            <a:r>
              <a:rPr i="1" lang="en" sz="1600"/>
              <a:t>Congress and the Colleges: The National Politics of Higher Education</a:t>
            </a:r>
            <a:r>
              <a:rPr lang="en" sz="1600"/>
              <a:t>, </a:t>
            </a:r>
            <a:r>
              <a:rPr lang="en" sz="1600">
                <a:solidFill>
                  <a:srgbClr val="9900FF"/>
                </a:solidFill>
              </a:rPr>
              <a:t>have considered how</a:t>
            </a:r>
            <a:r>
              <a:rPr lang="en" sz="1600"/>
              <a:t> these laws have been amended or reauthorized and </a:t>
            </a:r>
            <a:r>
              <a:rPr lang="en" sz="1600">
                <a:solidFill>
                  <a:srgbClr val="9900FF"/>
                </a:solidFill>
              </a:rPr>
              <a:t>what those changes have meant</a:t>
            </a:r>
            <a:r>
              <a:rPr lang="en" sz="1600"/>
              <a:t> for Americans trying to afford college today. </a:t>
            </a:r>
            <a:r>
              <a:rPr lang="en" sz="1600">
                <a:solidFill>
                  <a:srgbClr val="9900FF"/>
                </a:solidFill>
              </a:rPr>
              <a:t>As such, there is both a need and a market </a:t>
            </a:r>
            <a:r>
              <a:rPr lang="en" sz="1600"/>
              <a:t>for a history of student lending that places an emphasis on the many people involved in and affected by this industry.</a:t>
            </a:r>
            <a:endParaRPr sz="1600"/>
          </a:p>
        </p:txBody>
      </p:sp>
      <p:sp>
        <p:nvSpPr>
          <p:cNvPr id="81" name="Google Shape;81;p16"/>
          <p:cNvSpPr txBox="1"/>
          <p:nvPr/>
        </p:nvSpPr>
        <p:spPr>
          <a:xfrm>
            <a:off x="138200" y="207325"/>
            <a:ext cx="8775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draft this!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books represent the critical landscape, broadly speaking? (List them, no other writing required.)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Look over your list. Do you see subgroupings in this list? Which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books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go together? What do those groupings represent? (Circle, label, relist)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How do these books/groupings of books represent the conversation you are entering? What does each of them offer?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Explain </a:t>
            </a:r>
            <a:r>
              <a:rPr i="1" lang="en"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intervention in each of these groupings.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Remaining time is for </a:t>
            </a:r>
            <a:r>
              <a:rPr lang="en"/>
              <a:t>beginning</a:t>
            </a:r>
            <a:r>
              <a:rPr lang="en"/>
              <a:t> to turn these lists and free writes into paragraphs.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